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35"/>
  </p:notesMasterIdLst>
  <p:sldIdLst>
    <p:sldId id="288" r:id="rId5"/>
    <p:sldId id="290" r:id="rId6"/>
    <p:sldId id="291" r:id="rId7"/>
    <p:sldId id="293" r:id="rId8"/>
    <p:sldId id="292" r:id="rId9"/>
    <p:sldId id="294" r:id="rId10"/>
    <p:sldId id="295" r:id="rId11"/>
    <p:sldId id="296" r:id="rId12"/>
    <p:sldId id="298" r:id="rId13"/>
    <p:sldId id="299" r:id="rId14"/>
    <p:sldId id="301" r:id="rId15"/>
    <p:sldId id="302" r:id="rId16"/>
    <p:sldId id="300" r:id="rId17"/>
    <p:sldId id="303" r:id="rId18"/>
    <p:sldId id="305" r:id="rId19"/>
    <p:sldId id="304" r:id="rId20"/>
    <p:sldId id="306" r:id="rId21"/>
    <p:sldId id="309" r:id="rId22"/>
    <p:sldId id="307" r:id="rId23"/>
    <p:sldId id="308" r:id="rId24"/>
    <p:sldId id="312" r:id="rId25"/>
    <p:sldId id="313" r:id="rId26"/>
    <p:sldId id="314" r:id="rId27"/>
    <p:sldId id="310" r:id="rId28"/>
    <p:sldId id="315" r:id="rId29"/>
    <p:sldId id="316" r:id="rId30"/>
    <p:sldId id="317" r:id="rId31"/>
    <p:sldId id="260" r:id="rId32"/>
    <p:sldId id="289" r:id="rId33"/>
    <p:sldId id="28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Brazeau" initials="NB" lastIdx="2" clrIdx="0">
    <p:extLst/>
  </p:cmAuthor>
  <p:cmAuthor id="2" name="Achim Dettweiler" initials="AD" lastIdx="4" clrIdx="1">
    <p:extLst/>
  </p:cmAuthor>
  <p:cmAuthor id="3" name="Beth Massi" initials="BM" lastIdx="4" clrIdx="2">
    <p:extLst/>
  </p:cmAuthor>
  <p:cmAuthor id="4" name="Diego Vega" initials="DV" lastIdx="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6E3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/>
    <p:restoredTop sz="92582" autoAdjust="0"/>
  </p:normalViewPr>
  <p:slideViewPr>
    <p:cSldViewPr snapToGrid="0">
      <p:cViewPr varScale="1">
        <p:scale>
          <a:sx n="117" d="100"/>
          <a:sy n="117" d="100"/>
        </p:scale>
        <p:origin x="2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notesMaster" Target="notesMasters/notes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Relationship Id="rId4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A0A5C-BDFE-4AA0-8363-842B4B5195F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195A8-0CC9-4EC5-84EE-12317B821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(2min)</a:t>
            </a:r>
            <a:r>
              <a:rPr lang="zh-TW" altLang="en-US" dirty="0"/>
              <a:t>感謝大家參與最後一堂分享 辛苦了</a:t>
            </a:r>
            <a:endParaRPr lang="en-US" altLang="zh-TW" dirty="0"/>
          </a:p>
          <a:p>
            <a:r>
              <a:rPr lang="zh-TW" altLang="en-US" dirty="0"/>
              <a:t>大概介紹一下課程內容 使用</a:t>
            </a:r>
            <a:r>
              <a:rPr lang="en-US" altLang="zh-TW" dirty="0" err="1"/>
              <a:t>Nuget</a:t>
            </a:r>
            <a:r>
              <a:rPr lang="zh-TW" altLang="en-US" dirty="0"/>
              <a:t>安裝</a:t>
            </a:r>
            <a:r>
              <a:rPr lang="en-US" altLang="zh-TW" dirty="0"/>
              <a:t>EF&amp;&amp;POI</a:t>
            </a:r>
            <a:r>
              <a:rPr lang="zh-TW" altLang="en-US" dirty="0"/>
              <a:t> 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不會有太多的程式碼撰寫 主要是介紹套件與專案建置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30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2min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8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一起看看</a:t>
            </a:r>
            <a:r>
              <a:rPr lang="en-US" altLang="zh-TW" dirty="0" err="1"/>
              <a:t>Github</a:t>
            </a:r>
            <a:r>
              <a:rPr lang="zh-TW" altLang="en-US" dirty="0"/>
              <a:t>上的</a:t>
            </a:r>
            <a:r>
              <a:rPr lang="en-US" altLang="zh-TW" dirty="0" err="1"/>
              <a:t>Dotnet</a:t>
            </a:r>
            <a:r>
              <a:rPr lang="zh-TW" altLang="en-US" dirty="0"/>
              <a:t> </a:t>
            </a:r>
            <a:r>
              <a:rPr lang="en-US" altLang="zh-TW" dirty="0"/>
              <a:t>Core</a:t>
            </a:r>
          </a:p>
          <a:p>
            <a:r>
              <a:rPr lang="en-US" altLang="zh-TW" dirty="0"/>
              <a:t>MIT?</a:t>
            </a:r>
          </a:p>
          <a:p>
            <a:r>
              <a:rPr lang="en-US" altLang="zh-TW" dirty="0"/>
              <a:t>Supported OS Download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56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88C26-F2EE-4531-A8A2-E8EE440569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88C26-F2EE-4531-A8A2-E8EE440569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67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C3560EA-E0BC-4D23-AB03-94687AB577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1" y="-1750227"/>
            <a:ext cx="12194321" cy="351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4CBA2C8-3215-4ADB-AC4C-D39B15E75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60" y="5098627"/>
            <a:ext cx="12193160" cy="3518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E3E9E9A-5DF0-461C-9286-4130DEB11327}"/>
              </a:ext>
            </a:extLst>
          </p:cNvPr>
          <p:cNvSpPr txBox="1"/>
          <p:nvPr userDrawn="1"/>
        </p:nvSpPr>
        <p:spPr>
          <a:xfrm>
            <a:off x="8201320" y="5448693"/>
            <a:ext cx="4128940" cy="15419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Learn. Imagine. Build.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6600" dirty="0">
                <a:solidFill>
                  <a:schemeClr val="bg1"/>
                </a:solidFill>
                <a:latin typeface="+mn-lt"/>
              </a:rPr>
              <a:t>.NET Conf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FFA8C-0B63-40B6-A827-BFFE5D75F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206" y="2608084"/>
            <a:ext cx="11655840" cy="899665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F327309-25BC-4FEC-AA25-95EAC43188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4140200"/>
            <a:ext cx="5708650" cy="627864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圖片 9" descr="一張含有 美工圖案 的圖片&#10;&#10;描述是以高可信度產生">
            <a:extLst>
              <a:ext uri="{FF2B5EF4-FFF2-40B4-BE49-F238E27FC236}">
                <a16:creationId xmlns="" xmlns:a16="http://schemas.microsoft.com/office/drawing/2014/main" id="{14E97332-416C-4B69-B813-A32DF4A8DB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753458"/>
            <a:ext cx="2955148" cy="9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70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="" xmlns:a16="http://schemas.microsoft.com/office/drawing/2014/main" id="{2A19303C-982B-42C0-A96F-C686CC6D00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22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圖片 7" descr="一張含有 美工圖案 的圖片&#10;&#10;描述是以高可信度產生">
            <a:extLst>
              <a:ext uri="{FF2B5EF4-FFF2-40B4-BE49-F238E27FC236}">
                <a16:creationId xmlns="" xmlns:a16="http://schemas.microsoft.com/office/drawing/2014/main" id="{CC35C30D-56A0-4F4E-84AA-342925C0B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28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圖片 2" descr="一張含有 美工圖案 的圖片&#10;&#10;描述是以高可信度產生">
            <a:extLst>
              <a:ext uri="{FF2B5EF4-FFF2-40B4-BE49-F238E27FC236}">
                <a16:creationId xmlns="" xmlns:a16="http://schemas.microsoft.com/office/drawing/2014/main" id="{93547162-3073-4851-A3F0-4617C8A3AC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3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圖片 2" descr="一張含有 美工圖案 的圖片&#10;&#10;描述是以高可信度產生">
            <a:extLst>
              <a:ext uri="{FF2B5EF4-FFF2-40B4-BE49-F238E27FC236}">
                <a16:creationId xmlns="" xmlns:a16="http://schemas.microsoft.com/office/drawing/2014/main" id="{564F2762-6F4D-4F29-8514-34D538ED09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30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6652" y="882710"/>
            <a:ext cx="7984402" cy="5763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圖片 6" descr="一張含有 美工圖案 的圖片&#10;&#10;描述是以高可信度產生">
            <a:extLst>
              <a:ext uri="{FF2B5EF4-FFF2-40B4-BE49-F238E27FC236}">
                <a16:creationId xmlns="" xmlns:a16="http://schemas.microsoft.com/office/drawing/2014/main" id="{93830F17-AD01-4768-8699-2417BAF997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62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圖片 3" descr="一張含有 美工圖案 的圖片&#10;&#10;描述是以高可信度產生">
            <a:extLst>
              <a:ext uri="{FF2B5EF4-FFF2-40B4-BE49-F238E27FC236}">
                <a16:creationId xmlns="" xmlns:a16="http://schemas.microsoft.com/office/drawing/2014/main" id="{622925C7-74FC-4148-B4DA-6F4CF6DDEB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15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美工圖案 的圖片&#10;&#10;描述是以高可信度產生">
            <a:extLst>
              <a:ext uri="{FF2B5EF4-FFF2-40B4-BE49-F238E27FC236}">
                <a16:creationId xmlns="" xmlns:a16="http://schemas.microsoft.com/office/drawing/2014/main" id="{F1D4F6B3-EE47-4E6F-8F34-784668B58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29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圖片 3" descr="一張含有 美工圖案 的圖片&#10;&#10;描述是以高可信度產生">
            <a:extLst>
              <a:ext uri="{FF2B5EF4-FFF2-40B4-BE49-F238E27FC236}">
                <a16:creationId xmlns="" xmlns:a16="http://schemas.microsoft.com/office/drawing/2014/main" id="{D7D346AA-B262-452D-8D6C-7F3B61A1A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14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1AC467E-40BB-4167-B886-3BE80F4C6BFF}"/>
              </a:ext>
            </a:extLst>
          </p:cNvPr>
          <p:cNvGrpSpPr/>
          <p:nvPr userDrawn="1"/>
        </p:nvGrpSpPr>
        <p:grpSpPr>
          <a:xfrm>
            <a:off x="1" y="6150820"/>
            <a:ext cx="13541654" cy="904863"/>
            <a:chOff x="1" y="6150820"/>
            <a:chExt cx="13541654" cy="904863"/>
          </a:xfrm>
        </p:grpSpPr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06122FB3-2713-493C-AB08-276B6613B1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1" y="6272117"/>
              <a:ext cx="12192000" cy="590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6F9C8AD2-E3AF-433C-91E6-F177F22D3A0D}"/>
                </a:ext>
              </a:extLst>
            </p:cNvPr>
            <p:cNvSpPr txBox="1"/>
            <p:nvPr userDrawn="1"/>
          </p:nvSpPr>
          <p:spPr>
            <a:xfrm>
              <a:off x="9412715" y="6150820"/>
              <a:ext cx="4128940" cy="904863"/>
            </a:xfrm>
            <a:prstGeom prst="rect">
              <a:avLst/>
            </a:prstGeom>
            <a:noFill/>
            <a:effectLst>
              <a:outerShdw sx="1000" sy="1000" algn="ctr" rotWithShape="0">
                <a:schemeClr val="bg1"/>
              </a:outerShdw>
            </a:effectLst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4400" dirty="0">
                  <a:solidFill>
                    <a:srgbClr val="F8F8F8"/>
                  </a:solidFill>
                  <a:effectLst/>
                  <a:latin typeface="+mn-lt"/>
                </a:rPr>
                <a:t>.NET Conf</a:t>
              </a:r>
              <a:endParaRPr lang="en-US" sz="4400" dirty="0">
                <a:solidFill>
                  <a:srgbClr val="F8F8F8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87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78" r:id="rId3"/>
    <p:sldLayoutId id="2147483679" r:id="rId4"/>
    <p:sldLayoutId id="2147483680" r:id="rId5"/>
    <p:sldLayoutId id="2147483683" r:id="rId6"/>
    <p:sldLayoutId id="2147483686" r:id="rId7"/>
    <p:sldLayoutId id="2147483687" r:id="rId8"/>
    <p:sldLayoutId id="2147483697" r:id="rId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微軟正黑體" panose="020B0604030504040204" pitchFamily="34" charset="-120"/>
          <a:ea typeface="微軟正黑體" panose="020B0604030504040204" pitchFamily="34" charset="-120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08Alan/2017dotnetcon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jpe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="" xmlns:a16="http://schemas.microsoft.com/office/drawing/2014/main" id="{32324C91-9925-4737-987D-1C2CA197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06" y="2608084"/>
            <a:ext cx="11655840" cy="1532116"/>
          </a:xfrm>
        </p:spPr>
        <p:txBody>
          <a:bodyPr/>
          <a:lstStyle/>
          <a:p>
            <a:r>
              <a:rPr lang="en-US" altLang="zh-TW" b="1" dirty="0"/>
              <a:t>			.NET Core </a:t>
            </a:r>
            <a:r>
              <a:rPr lang="zh-TW" altLang="en-US" b="1" dirty="0"/>
              <a:t>實務實戰教學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en-US" altLang="zh-TW" sz="1100" b="1" dirty="0"/>
              <a:t/>
            </a:r>
            <a:br>
              <a:rPr lang="en-US" altLang="zh-TW" sz="1100" b="1" dirty="0"/>
            </a:br>
            <a:r>
              <a:rPr lang="en-US" altLang="zh-TW" sz="1100" b="1" dirty="0"/>
              <a:t>			</a:t>
            </a:r>
            <a:r>
              <a:rPr lang="en-US" altLang="zh-TW" sz="3000" dirty="0"/>
              <a:t>Entity Framework &amp;&amp;</a:t>
            </a:r>
            <a:r>
              <a:rPr lang="zh-TW" altLang="en-US" sz="3000" dirty="0"/>
              <a:t> </a:t>
            </a:r>
            <a:r>
              <a:rPr lang="en-US" altLang="zh-TW" sz="3000" dirty="0"/>
              <a:t>Excel POI</a:t>
            </a:r>
            <a:endParaRPr lang="zh-TW" altLang="en-US" sz="3000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="" xmlns:a16="http://schemas.microsoft.com/office/drawing/2014/main" id="{7E3E55EE-FAAF-4C5F-96D0-921D1144BA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206" y="4140200"/>
            <a:ext cx="5708650" cy="627864"/>
          </a:xfrm>
        </p:spPr>
        <p:txBody>
          <a:bodyPr/>
          <a:lstStyle/>
          <a:p>
            <a:r>
              <a:rPr lang="en-US" altLang="zh-TW" dirty="0"/>
              <a:t>Alan Liu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928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8211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915" y="2919083"/>
            <a:ext cx="3516086" cy="342728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9083"/>
            <a:ext cx="8737561" cy="33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5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40" y="2571663"/>
            <a:ext cx="11653523" cy="788036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.NET Standard</a:t>
            </a:r>
            <a:r>
              <a:rPr kumimoji="1" lang="mr-IN" altLang="zh-TW" dirty="0" smtClean="0"/>
              <a:t>…</a:t>
            </a:r>
            <a:r>
              <a:rPr kumimoji="1" lang="en-US" altLang="zh-TW" dirty="0" smtClean="0"/>
              <a:t>??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63429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851614"/>
          </a:xfrm>
        </p:spPr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 smtClean="0"/>
              <a:t>Console</a:t>
            </a:r>
            <a:r>
              <a:rPr kumimoji="1" lang="zh-TW" altLang="en-US" dirty="0" smtClean="0"/>
              <a:t>加入參考</a:t>
            </a:r>
            <a:r>
              <a:rPr kumimoji="1" lang="en-US" altLang="zh-TW" dirty="0" smtClean="0"/>
              <a:t>Library</a:t>
            </a:r>
          </a:p>
          <a:p>
            <a:pPr lvl="1"/>
            <a:r>
              <a:rPr kumimoji="1" lang="en-US" altLang="zh-TW" dirty="0" err="1" smtClean="0"/>
              <a:t>dotnet</a:t>
            </a:r>
            <a:r>
              <a:rPr kumimoji="1" lang="en-US" altLang="zh-TW" dirty="0" smtClean="0"/>
              <a:t> add {{</a:t>
            </a:r>
            <a:r>
              <a:rPr kumimoji="1" lang="en-US" altLang="zh-TW" dirty="0" err="1" smtClean="0"/>
              <a:t>ConsoleName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Console.csproj</a:t>
            </a:r>
            <a:r>
              <a:rPr kumimoji="1" lang="en-US" altLang="zh-TW" dirty="0" smtClean="0"/>
              <a:t>}} </a:t>
            </a:r>
          </a:p>
          <a:p>
            <a:pPr marL="336145" lvl="1" indent="0">
              <a:buNone/>
            </a:pPr>
            <a:r>
              <a:rPr kumimoji="1" lang="en-US" altLang="zh-TW" dirty="0" smtClean="0"/>
              <a:t>   reference {{</a:t>
            </a:r>
            <a:r>
              <a:rPr kumimoji="1" lang="en-US" altLang="zh-TW" dirty="0" err="1" smtClean="0"/>
              <a:t>LibraryName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Library.csproj</a:t>
            </a:r>
            <a:r>
              <a:rPr kumimoji="1" lang="en-US" altLang="zh-TW" dirty="0" smtClean="0"/>
              <a:t>}}</a:t>
            </a:r>
          </a:p>
          <a:p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Lab:</a:t>
            </a:r>
            <a:r>
              <a:rPr kumimoji="1" lang="zh-TW" altLang="en-US" dirty="0" smtClean="0"/>
              <a:t>建置</a:t>
            </a:r>
            <a:r>
              <a:rPr kumimoji="1" lang="en-US" altLang="zh-TW" dirty="0" smtClean="0"/>
              <a:t>Library</a:t>
            </a:r>
            <a:r>
              <a:rPr kumimoji="1" lang="zh-TW" altLang="en-US" dirty="0" smtClean="0"/>
              <a:t>並且讓</a:t>
            </a:r>
            <a:r>
              <a:rPr kumimoji="1" lang="en-US" altLang="zh-TW" dirty="0" smtClean="0"/>
              <a:t>Console</a:t>
            </a:r>
            <a:r>
              <a:rPr kumimoji="1" lang="zh-TW" altLang="en-US" dirty="0"/>
              <a:t>加入</a:t>
            </a:r>
            <a:r>
              <a:rPr kumimoji="1" lang="zh-TW" altLang="en-US" dirty="0" smtClean="0"/>
              <a:t>參考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40282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kumimoji="1" lang="en-US" altLang="zh-TW" dirty="0" smtClean="0"/>
              <a:t>Solution</a:t>
            </a:r>
          </a:p>
          <a:p>
            <a:r>
              <a:rPr kumimoji="1" lang="en-US" altLang="zh-TW" dirty="0" smtClean="0"/>
              <a:t>Console App</a:t>
            </a:r>
          </a:p>
          <a:p>
            <a:r>
              <a:rPr kumimoji="1" lang="en-US" altLang="zh-TW" dirty="0" smtClean="0"/>
              <a:t>Class Library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直至目前的專案結構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536" y="1896747"/>
            <a:ext cx="5655724" cy="228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425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922761" cy="1524200"/>
          </a:xfrm>
        </p:spPr>
        <p:txBody>
          <a:bodyPr/>
          <a:lstStyle/>
          <a:p>
            <a:r>
              <a:rPr kumimoji="1" lang="zh-TW" altLang="en-US" dirty="0" smtClean="0"/>
              <a:t>利用</a:t>
            </a:r>
            <a:r>
              <a:rPr kumimoji="1" lang="en-US" altLang="zh-TW" dirty="0" smtClean="0"/>
              <a:t>.NET CLI</a:t>
            </a:r>
            <a:r>
              <a:rPr kumimoji="1" lang="zh-TW" altLang="en-US" dirty="0" smtClean="0"/>
              <a:t>加入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cd  {{</a:t>
            </a:r>
            <a:r>
              <a:rPr kumimoji="1" lang="en-US" altLang="zh-TW" dirty="0" err="1" smtClean="0"/>
              <a:t>LibraryPath</a:t>
            </a:r>
            <a:r>
              <a:rPr kumimoji="1" lang="en-US" altLang="zh-TW" dirty="0" smtClean="0"/>
              <a:t>}}</a:t>
            </a:r>
          </a:p>
          <a:p>
            <a:pPr lvl="1"/>
            <a:r>
              <a:rPr kumimoji="1" lang="en-US" altLang="zh-TW" dirty="0" err="1" smtClean="0"/>
              <a:t>dotnet</a:t>
            </a:r>
            <a:r>
              <a:rPr kumimoji="1" lang="en-US" altLang="zh-TW" dirty="0" smtClean="0"/>
              <a:t> add {{</a:t>
            </a:r>
            <a:r>
              <a:rPr kumimoji="1" lang="en-US" altLang="zh-TW" dirty="0" err="1" smtClean="0"/>
              <a:t>Library.csproj</a:t>
            </a:r>
            <a:r>
              <a:rPr kumimoji="1" lang="en-US" altLang="zh-TW" dirty="0" smtClean="0"/>
              <a:t>}} package </a:t>
            </a:r>
            <a:r>
              <a:rPr kumimoji="1" lang="en-US" altLang="zh-TW" dirty="0" err="1" smtClean="0"/>
              <a:t>EPPlus.core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Lab:</a:t>
            </a:r>
            <a:r>
              <a:rPr kumimoji="1" lang="zh-TW" altLang="en-US" dirty="0" smtClean="0"/>
              <a:t>使用</a:t>
            </a:r>
            <a:r>
              <a:rPr kumimoji="1" lang="en-US" altLang="zh-TW" dirty="0" err="1" smtClean="0"/>
              <a:t>Nuget</a:t>
            </a:r>
            <a:r>
              <a:rPr kumimoji="1" lang="zh-TW" altLang="en-US" dirty="0" smtClean="0"/>
              <a:t>將</a:t>
            </a:r>
            <a:r>
              <a:rPr kumimoji="1" lang="en-US" altLang="zh-TW" dirty="0" err="1" smtClean="0"/>
              <a:t>EPPlus.core</a:t>
            </a:r>
            <a:r>
              <a:rPr kumimoji="1" lang="zh-TW" altLang="en-US" dirty="0" smtClean="0"/>
              <a:t>加入專案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" y="2713377"/>
            <a:ext cx="12192000" cy="322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67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2084377"/>
            <a:ext cx="11922760" cy="1976823"/>
          </a:xfrm>
        </p:spPr>
        <p:txBody>
          <a:bodyPr/>
          <a:lstStyle/>
          <a:p>
            <a:r>
              <a:rPr lang="en-US" sz="6470" dirty="0" smtClean="0"/>
              <a:t>Demo:</a:t>
            </a:r>
            <a:r>
              <a:rPr lang="en-US" sz="6470" dirty="0"/>
              <a:t/>
            </a:r>
            <a:br>
              <a:rPr lang="en-US" sz="6470" dirty="0"/>
            </a:br>
            <a:r>
              <a:rPr lang="en-US" sz="6470" dirty="0" smtClean="0"/>
              <a:t>	</a:t>
            </a:r>
            <a:r>
              <a:rPr lang="en-US" sz="6470" dirty="0" err="1" smtClean="0"/>
              <a:t>VSCode</a:t>
            </a:r>
            <a:r>
              <a:rPr lang="en-US" sz="6470" dirty="0" smtClean="0"/>
              <a:t> </a:t>
            </a:r>
            <a:r>
              <a:rPr lang="en-US" sz="6470" dirty="0" err="1" smtClean="0"/>
              <a:t>Nuget</a:t>
            </a:r>
            <a:r>
              <a:rPr lang="en-US" sz="6470" dirty="0" smtClean="0"/>
              <a:t> Extension</a:t>
            </a:r>
            <a:endParaRPr lang="en-US" sz="6470" dirty="0"/>
          </a:p>
        </p:txBody>
      </p:sp>
    </p:spTree>
    <p:extLst>
      <p:ext uri="{BB962C8B-B14F-4D97-AF65-F5344CB8AC3E}">
        <p14:creationId xmlns:p14="http://schemas.microsoft.com/office/powerpoint/2010/main" val="61275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86440"/>
          </a:xfrm>
        </p:spPr>
        <p:txBody>
          <a:bodyPr/>
          <a:lstStyle/>
          <a:p>
            <a:r>
              <a:rPr kumimoji="1" lang="en-US" altLang="zh-TW" dirty="0" smtClean="0">
                <a:hlinkClick r:id="rId2"/>
              </a:rPr>
              <a:t>https://github.com/08Alan/2017dotnetconf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pPr lvl="1"/>
            <a:r>
              <a:rPr kumimoji="1" lang="en-US" altLang="zh-TW" sz="4000" dirty="0" smtClean="0"/>
              <a:t>1.POI Code</a:t>
            </a:r>
          </a:p>
          <a:p>
            <a:pPr lvl="1"/>
            <a:r>
              <a:rPr kumimoji="1" lang="en-US" altLang="zh-TW" sz="4000" dirty="0" smtClean="0"/>
              <a:t>2.Console App import Library &amp; Call</a:t>
            </a:r>
          </a:p>
          <a:p>
            <a:pPr lvl="1"/>
            <a:r>
              <a:rPr kumimoji="1" lang="en-US" altLang="zh-TW" sz="4000" dirty="0" smtClean="0"/>
              <a:t>3.dotnet run =&gt; Export Excel </a:t>
            </a:r>
          </a:p>
          <a:p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Lab:</a:t>
            </a:r>
            <a:r>
              <a:rPr kumimoji="1" lang="zh-TW" altLang="en-US" dirty="0" smtClean="0"/>
              <a:t>新增</a:t>
            </a:r>
            <a:r>
              <a:rPr kumimoji="1" lang="en-US" altLang="zh-TW" dirty="0" smtClean="0"/>
              <a:t>Library POI </a:t>
            </a:r>
            <a:r>
              <a:rPr kumimoji="1" lang="zh-TW" altLang="en-US" dirty="0" smtClean="0"/>
              <a:t>程式碼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522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39236"/>
          </a:xfrm>
        </p:spPr>
        <p:txBody>
          <a:bodyPr/>
          <a:lstStyle/>
          <a:p>
            <a:r>
              <a:rPr kumimoji="1" lang="en-US" altLang="zh-TW" dirty="0" smtClean="0"/>
              <a:t>1.(</a:t>
            </a:r>
            <a:r>
              <a:rPr kumimoji="1" lang="en-US" altLang="zh-TW" dirty="0" err="1" smtClean="0"/>
              <a:t>App&amp;Libaray</a:t>
            </a:r>
            <a:r>
              <a:rPr kumimoji="1" lang="en-US" altLang="zh-TW" dirty="0" smtClean="0"/>
              <a:t>)</a:t>
            </a:r>
            <a:r>
              <a:rPr kumimoji="1" lang="en-US" altLang="zh-TW" dirty="0" err="1" smtClean="0"/>
              <a:t>EntityFrameworkCore.Design</a:t>
            </a:r>
            <a:endParaRPr kumimoji="1" lang="en-US" altLang="zh-TW" dirty="0" smtClean="0"/>
          </a:p>
          <a:p>
            <a:pPr lvl="1"/>
            <a:r>
              <a:rPr kumimoji="1" lang="en-US" altLang="zh-TW" dirty="0" err="1"/>
              <a:t>dotnet</a:t>
            </a:r>
            <a:r>
              <a:rPr kumimoji="1" lang="en-US" altLang="zh-TW" dirty="0"/>
              <a:t> add package </a:t>
            </a:r>
            <a:r>
              <a:rPr kumimoji="1" lang="en-US" altLang="zh-TW" dirty="0" err="1" smtClean="0"/>
              <a:t>Microsoft.EntityFrameworkCore.Design</a:t>
            </a:r>
            <a:endParaRPr kumimoji="1" lang="en-US" altLang="zh-TW" dirty="0" smtClean="0"/>
          </a:p>
          <a:p>
            <a:pPr lvl="1"/>
            <a:endParaRPr kumimoji="1" lang="en-US" altLang="zh-TW" dirty="0"/>
          </a:p>
          <a:p>
            <a:r>
              <a:rPr kumimoji="1" lang="en-US" altLang="zh-TW" dirty="0" smtClean="0"/>
              <a:t>2.EntityFrameworkCore.SqlServer</a:t>
            </a:r>
          </a:p>
          <a:p>
            <a:pPr lvl="1"/>
            <a:r>
              <a:rPr kumimoji="1" lang="en-US" altLang="zh-TW" dirty="0" err="1" smtClean="0"/>
              <a:t>dotnet</a:t>
            </a:r>
            <a:r>
              <a:rPr kumimoji="1" lang="en-US" altLang="zh-TW" dirty="0" smtClean="0"/>
              <a:t> add package </a:t>
            </a:r>
            <a:r>
              <a:rPr kumimoji="1" lang="en-US" altLang="zh-TW" dirty="0" err="1" smtClean="0"/>
              <a:t>Microsoft.EntityFrameworkCore.SqlServer</a:t>
            </a:r>
            <a:endParaRPr kumimoji="1" lang="en-US" altLang="zh-TW" dirty="0" smtClean="0"/>
          </a:p>
          <a:p>
            <a:pPr lvl="1"/>
            <a:endParaRPr kumimoji="1" lang="en-US" altLang="zh-TW" dirty="0"/>
          </a:p>
          <a:p>
            <a:r>
              <a:rPr kumimoji="1" lang="en-US" altLang="zh-TW" dirty="0" smtClean="0"/>
              <a:t>3.</a:t>
            </a:r>
            <a:r>
              <a:rPr kumimoji="1" lang="zh-TW" altLang="en-US" dirty="0" smtClean="0"/>
              <a:t>新增</a:t>
            </a:r>
            <a:r>
              <a:rPr kumimoji="1" lang="en-US" altLang="zh-TW" dirty="0" err="1" smtClean="0"/>
              <a:t>DotnetCLIToolReference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4400" dirty="0" smtClean="0"/>
              <a:t>Lab:</a:t>
            </a:r>
            <a:r>
              <a:rPr kumimoji="1" lang="zh-TW" altLang="en-US" sz="4400" dirty="0" smtClean="0"/>
              <a:t>使用</a:t>
            </a:r>
            <a:r>
              <a:rPr kumimoji="1" lang="en-US" altLang="zh-TW" sz="4400" dirty="0" err="1" smtClean="0"/>
              <a:t>Nuget</a:t>
            </a:r>
            <a:r>
              <a:rPr kumimoji="1" lang="zh-TW" altLang="en-US" sz="4400" dirty="0" smtClean="0"/>
              <a:t>將</a:t>
            </a:r>
            <a:r>
              <a:rPr kumimoji="1" lang="en-US" altLang="zh-TW" sz="4400" dirty="0" err="1" smtClean="0"/>
              <a:t>EntityFramework</a:t>
            </a:r>
            <a:r>
              <a:rPr kumimoji="1" lang="zh-TW" altLang="en-US" sz="4400" dirty="0" smtClean="0"/>
              <a:t>加入專案</a:t>
            </a:r>
            <a:endParaRPr kumimoji="1" lang="zh-TW" altLang="en-US" sz="4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4699758"/>
            <a:ext cx="10531021" cy="156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2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kumimoji="1" lang="zh-TW" altLang="en-US" dirty="0" smtClean="0"/>
              <a:t>加入</a:t>
            </a:r>
            <a:r>
              <a:rPr kumimoji="1" lang="en-US" altLang="zh-TW" dirty="0"/>
              <a:t>P</a:t>
            </a:r>
            <a:r>
              <a:rPr kumimoji="1" lang="en-US" altLang="zh-TW" dirty="0" smtClean="0"/>
              <a:t>ackage</a:t>
            </a:r>
            <a:r>
              <a:rPr kumimoji="1" lang="zh-TW" altLang="en-US" dirty="0" smtClean="0"/>
              <a:t>後記得還原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 smtClean="0"/>
              <a:t>				</a:t>
            </a:r>
            <a:r>
              <a:rPr kumimoji="1" lang="en-US" altLang="zh-TW" dirty="0" err="1" smtClean="0"/>
              <a:t>dotnet</a:t>
            </a:r>
            <a:r>
              <a:rPr kumimoji="1" lang="en-US" altLang="zh-TW" dirty="0" smtClean="0"/>
              <a:t> restore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小提醒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7794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kumimoji="1" lang="en-US" altLang="zh-TW" dirty="0"/>
              <a:t>1</a:t>
            </a:r>
            <a:r>
              <a:rPr kumimoji="1" lang="en-US" altLang="zh-TW" dirty="0" smtClean="0"/>
              <a:t>.SQL Server on Azure</a:t>
            </a:r>
          </a:p>
          <a:p>
            <a:r>
              <a:rPr kumimoji="1" lang="en-US" altLang="zh-TW" dirty="0"/>
              <a:t>2</a:t>
            </a:r>
            <a:r>
              <a:rPr kumimoji="1" lang="en-US" altLang="zh-TW" dirty="0" smtClean="0"/>
              <a:t>.</a:t>
            </a:r>
            <a:r>
              <a:rPr kumimoji="1" lang="zh-TW" altLang="en-US" dirty="0" smtClean="0"/>
              <a:t>使用</a:t>
            </a:r>
            <a:r>
              <a:rPr kumimoji="1" lang="en-US" altLang="zh-TW" dirty="0" smtClean="0"/>
              <a:t>Windows</a:t>
            </a:r>
            <a:r>
              <a:rPr kumimoji="1" lang="zh-TW" altLang="en-US" dirty="0" smtClean="0"/>
              <a:t>本地端資料庫</a:t>
            </a:r>
            <a:endParaRPr kumimoji="1" lang="en-US" altLang="zh-TW" dirty="0" smtClean="0"/>
          </a:p>
          <a:p>
            <a:r>
              <a:rPr kumimoji="1" lang="en-US" altLang="zh-TW" dirty="0" smtClean="0"/>
              <a:t>3.Docker </a:t>
            </a:r>
            <a:r>
              <a:rPr kumimoji="1" lang="en-US" altLang="zh-TW" dirty="0"/>
              <a:t>&amp; SQL Server on Linux</a:t>
            </a:r>
            <a:endParaRPr kumimoji="1" lang="en-US" altLang="zh-TW" dirty="0" smtClean="0"/>
          </a:p>
          <a:p>
            <a:r>
              <a:rPr kumimoji="1" lang="en-US" altLang="zh-TW" dirty="0" smtClean="0"/>
              <a:t>4.</a:t>
            </a:r>
            <a:r>
              <a:rPr kumimoji="1" lang="zh-TW" altLang="en-US" dirty="0" smtClean="0"/>
              <a:t>偷偷連回公司測試機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好孩子不要學</a:t>
            </a:r>
            <a:r>
              <a:rPr kumimoji="1" lang="en-US" altLang="zh-TW" dirty="0" smtClean="0"/>
              <a:t>)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Lab:</a:t>
            </a:r>
            <a:r>
              <a:rPr kumimoji="1" lang="zh-TW" altLang="en-US" dirty="0" smtClean="0"/>
              <a:t>資料庫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13195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="" xmlns:a16="http://schemas.microsoft.com/office/drawing/2014/main" id="{7032B990-42A2-433E-9BBB-535C4E6DE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# Alan Liu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715BB0DA-734D-49CA-82FD-50FC9A1C8EA1}"/>
              </a:ext>
            </a:extLst>
          </p:cNvPr>
          <p:cNvSpPr/>
          <p:nvPr/>
        </p:nvSpPr>
        <p:spPr>
          <a:xfrm>
            <a:off x="6201306" y="97654"/>
            <a:ext cx="5990932" cy="613924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4"/>
          </a:p>
        </p:txBody>
      </p:sp>
      <p:sp>
        <p:nvSpPr>
          <p:cNvPr id="13" name="object 11">
            <a:extLst>
              <a:ext uri="{FF2B5EF4-FFF2-40B4-BE49-F238E27FC236}">
                <a16:creationId xmlns="" xmlns:a16="http://schemas.microsoft.com/office/drawing/2014/main" id="{199A0ACA-90BD-4DC8-80D7-DD777CBBD623}"/>
              </a:ext>
            </a:extLst>
          </p:cNvPr>
          <p:cNvSpPr/>
          <p:nvPr/>
        </p:nvSpPr>
        <p:spPr>
          <a:xfrm>
            <a:off x="6167664" y="97654"/>
            <a:ext cx="3992825" cy="2155505"/>
          </a:xfrm>
          <a:custGeom>
            <a:avLst/>
            <a:gdLst/>
            <a:ahLst/>
            <a:cxnLst/>
            <a:rect l="l" t="t" r="r" b="b"/>
            <a:pathLst>
              <a:path w="4074159" h="2034539">
                <a:moveTo>
                  <a:pt x="0" y="2034540"/>
                </a:moveTo>
                <a:lnTo>
                  <a:pt x="4073652" y="2034540"/>
                </a:lnTo>
                <a:lnTo>
                  <a:pt x="4073652" y="0"/>
                </a:lnTo>
                <a:lnTo>
                  <a:pt x="0" y="0"/>
                </a:lnTo>
                <a:lnTo>
                  <a:pt x="0" y="2034540"/>
                </a:lnTo>
                <a:close/>
              </a:path>
            </a:pathLst>
          </a:custGeom>
          <a:ln w="77723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764"/>
          </a:p>
        </p:txBody>
      </p:sp>
      <p:sp>
        <p:nvSpPr>
          <p:cNvPr id="14" name="object 12">
            <a:extLst>
              <a:ext uri="{FF2B5EF4-FFF2-40B4-BE49-F238E27FC236}">
                <a16:creationId xmlns="" xmlns:a16="http://schemas.microsoft.com/office/drawing/2014/main" id="{0AE13F5B-6F0A-46E5-B6D7-09914C9320D7}"/>
              </a:ext>
            </a:extLst>
          </p:cNvPr>
          <p:cNvSpPr/>
          <p:nvPr/>
        </p:nvSpPr>
        <p:spPr>
          <a:xfrm>
            <a:off x="10159992" y="97654"/>
            <a:ext cx="1998902" cy="2155506"/>
          </a:xfrm>
          <a:custGeom>
            <a:avLst/>
            <a:gdLst/>
            <a:ahLst/>
            <a:cxnLst/>
            <a:rect l="l" t="t" r="r" b="b"/>
            <a:pathLst>
              <a:path w="2039620" h="2034539">
                <a:moveTo>
                  <a:pt x="0" y="2034540"/>
                </a:moveTo>
                <a:lnTo>
                  <a:pt x="2039111" y="2034540"/>
                </a:lnTo>
                <a:lnTo>
                  <a:pt x="2039111" y="0"/>
                </a:lnTo>
                <a:lnTo>
                  <a:pt x="0" y="0"/>
                </a:lnTo>
                <a:lnTo>
                  <a:pt x="0" y="2034540"/>
                </a:lnTo>
                <a:close/>
              </a:path>
            </a:pathLst>
          </a:custGeom>
          <a:ln w="77724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 sz="1764"/>
          </a:p>
        </p:txBody>
      </p:sp>
      <p:sp>
        <p:nvSpPr>
          <p:cNvPr id="16" name="object 14">
            <a:extLst>
              <a:ext uri="{FF2B5EF4-FFF2-40B4-BE49-F238E27FC236}">
                <a16:creationId xmlns="" xmlns:a16="http://schemas.microsoft.com/office/drawing/2014/main" id="{1C6AA2BC-2D24-4162-918C-AA1F6A53ED63}"/>
              </a:ext>
            </a:extLst>
          </p:cNvPr>
          <p:cNvSpPr/>
          <p:nvPr/>
        </p:nvSpPr>
        <p:spPr>
          <a:xfrm>
            <a:off x="6167663" y="2253161"/>
            <a:ext cx="5991231" cy="2427435"/>
          </a:xfrm>
          <a:custGeom>
            <a:avLst/>
            <a:gdLst/>
            <a:ahLst/>
            <a:cxnLst/>
            <a:rect l="l" t="t" r="r" b="b"/>
            <a:pathLst>
              <a:path w="4074159" h="2039620">
                <a:moveTo>
                  <a:pt x="0" y="2039111"/>
                </a:moveTo>
                <a:lnTo>
                  <a:pt x="4073652" y="2039111"/>
                </a:lnTo>
                <a:lnTo>
                  <a:pt x="4073652" y="0"/>
                </a:lnTo>
                <a:lnTo>
                  <a:pt x="0" y="0"/>
                </a:lnTo>
                <a:lnTo>
                  <a:pt x="0" y="2039111"/>
                </a:lnTo>
                <a:close/>
              </a:path>
            </a:pathLst>
          </a:custGeom>
          <a:ln w="77724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 sz="1764"/>
          </a:p>
        </p:txBody>
      </p:sp>
      <p:sp>
        <p:nvSpPr>
          <p:cNvPr id="17" name="object 15">
            <a:extLst>
              <a:ext uri="{FF2B5EF4-FFF2-40B4-BE49-F238E27FC236}">
                <a16:creationId xmlns="" xmlns:a16="http://schemas.microsoft.com/office/drawing/2014/main" id="{9398BDA1-7604-4946-9FBD-FE7C2D0066A6}"/>
              </a:ext>
            </a:extLst>
          </p:cNvPr>
          <p:cNvSpPr/>
          <p:nvPr/>
        </p:nvSpPr>
        <p:spPr>
          <a:xfrm>
            <a:off x="6167664" y="2253163"/>
            <a:ext cx="3989962" cy="2427434"/>
          </a:xfrm>
          <a:custGeom>
            <a:avLst/>
            <a:gdLst/>
            <a:ahLst/>
            <a:cxnLst/>
            <a:rect l="l" t="t" r="r" b="b"/>
            <a:pathLst>
              <a:path w="2039620" h="2039620">
                <a:moveTo>
                  <a:pt x="0" y="2039112"/>
                </a:moveTo>
                <a:lnTo>
                  <a:pt x="2039111" y="2039112"/>
                </a:lnTo>
                <a:lnTo>
                  <a:pt x="2039111" y="0"/>
                </a:lnTo>
                <a:lnTo>
                  <a:pt x="0" y="0"/>
                </a:lnTo>
                <a:lnTo>
                  <a:pt x="0" y="2039112"/>
                </a:lnTo>
                <a:close/>
              </a:path>
            </a:pathLst>
          </a:custGeom>
          <a:ln w="7772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764">
              <a:solidFill>
                <a:srgbClr val="00B050"/>
              </a:solidFill>
            </a:endParaRPr>
          </a:p>
        </p:txBody>
      </p:sp>
      <p:sp>
        <p:nvSpPr>
          <p:cNvPr id="18" name="object 22">
            <a:extLst>
              <a:ext uri="{FF2B5EF4-FFF2-40B4-BE49-F238E27FC236}">
                <a16:creationId xmlns="" xmlns:a16="http://schemas.microsoft.com/office/drawing/2014/main" id="{17F68614-735D-4729-911C-0A46F04D9D7D}"/>
              </a:ext>
            </a:extLst>
          </p:cNvPr>
          <p:cNvSpPr/>
          <p:nvPr/>
        </p:nvSpPr>
        <p:spPr>
          <a:xfrm>
            <a:off x="7707417" y="3184407"/>
            <a:ext cx="28875" cy="2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4"/>
          </a:p>
        </p:txBody>
      </p:sp>
      <p:pic>
        <p:nvPicPr>
          <p:cNvPr id="28" name="圖片 27">
            <a:extLst>
              <a:ext uri="{FF2B5EF4-FFF2-40B4-BE49-F238E27FC236}">
                <a16:creationId xmlns="" xmlns:a16="http://schemas.microsoft.com/office/drawing/2014/main" id="{7FEE0920-E46F-4F3E-B65A-553B66E7E8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280" y="402676"/>
            <a:ext cx="914402" cy="1447803"/>
          </a:xfrm>
          <a:prstGeom prst="rect">
            <a:avLst/>
          </a:prstGeom>
        </p:spPr>
      </p:pic>
      <p:sp>
        <p:nvSpPr>
          <p:cNvPr id="31" name="object 28">
            <a:extLst>
              <a:ext uri="{FF2B5EF4-FFF2-40B4-BE49-F238E27FC236}">
                <a16:creationId xmlns="" xmlns:a16="http://schemas.microsoft.com/office/drawing/2014/main" id="{2176CAC1-5630-4AE5-B466-02BC4400581C}"/>
              </a:ext>
            </a:extLst>
          </p:cNvPr>
          <p:cNvSpPr txBox="1"/>
          <p:nvPr/>
        </p:nvSpPr>
        <p:spPr>
          <a:xfrm>
            <a:off x="6488868" y="514746"/>
            <a:ext cx="3596280" cy="1206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marR="4978">
              <a:lnSpc>
                <a:spcPct val="100099"/>
              </a:lnSpc>
            </a:pPr>
            <a:r>
              <a:rPr sz="1568" b="1" spc="-5" dirty="0">
                <a:solidFill>
                  <a:srgbClr val="FFFFFF"/>
                </a:solidFill>
                <a:latin typeface="Microsoft JhengHei"/>
                <a:cs typeface="Microsoft JhengHei"/>
              </a:rPr>
              <a:t>Web</a:t>
            </a:r>
            <a:r>
              <a:rPr sz="1568" b="1" spc="-93" dirty="0">
                <a:solidFill>
                  <a:srgbClr val="FFFFFF"/>
                </a:solidFill>
                <a:latin typeface="Microsoft JhengHei"/>
                <a:cs typeface="Microsoft JhengHei"/>
              </a:rPr>
              <a:t> </a:t>
            </a:r>
            <a:r>
              <a:rPr sz="1568" b="1" dirty="0">
                <a:solidFill>
                  <a:srgbClr val="FFFFFF"/>
                </a:solidFill>
                <a:latin typeface="Microsoft JhengHei"/>
                <a:cs typeface="Microsoft JhengHei"/>
              </a:rPr>
              <a:t>Development  </a:t>
            </a:r>
            <a:endParaRPr lang="en-US" sz="1568" b="1" dirty="0">
              <a:solidFill>
                <a:srgbClr val="FFFFFF"/>
              </a:solidFill>
              <a:latin typeface="Microsoft JhengHei"/>
              <a:cs typeface="Microsoft JhengHei"/>
            </a:endParaRPr>
          </a:p>
          <a:p>
            <a:pPr marL="12446" marR="4978">
              <a:lnSpc>
                <a:spcPct val="100099"/>
              </a:lnSpc>
            </a:pPr>
            <a:endParaRPr lang="en-US" sz="1568" b="1" dirty="0">
              <a:solidFill>
                <a:srgbClr val="FFFFFF"/>
              </a:solidFill>
              <a:latin typeface="Microsoft JhengHei"/>
              <a:cs typeface="Microsoft JhengHei"/>
            </a:endParaRPr>
          </a:p>
          <a:p>
            <a:pPr marL="12446" marR="4978">
              <a:lnSpc>
                <a:spcPct val="100099"/>
              </a:lnSpc>
            </a:pPr>
            <a:r>
              <a:rPr lang="en-US" sz="1568" b="1" dirty="0">
                <a:solidFill>
                  <a:srgbClr val="FFFFFF"/>
                </a:solidFill>
                <a:latin typeface="Microsoft JhengHei"/>
                <a:cs typeface="Microsoft JhengHei"/>
              </a:rPr>
              <a:t>Azure Cloud Service</a:t>
            </a:r>
            <a:br>
              <a:rPr lang="en-US" sz="1568" b="1" dirty="0">
                <a:solidFill>
                  <a:srgbClr val="FFFFFF"/>
                </a:solidFill>
                <a:latin typeface="Microsoft JhengHei"/>
                <a:cs typeface="Microsoft JhengHei"/>
              </a:rPr>
            </a:br>
            <a:endParaRPr lang="en-US" sz="1568" b="1" dirty="0">
              <a:solidFill>
                <a:srgbClr val="FFFFFF"/>
              </a:solidFill>
              <a:latin typeface="Microsoft JhengHei"/>
              <a:cs typeface="Microsoft JhengHei"/>
            </a:endParaRPr>
          </a:p>
          <a:p>
            <a:pPr marL="12446" marR="4978">
              <a:lnSpc>
                <a:spcPct val="100099"/>
              </a:lnSpc>
            </a:pPr>
            <a:r>
              <a:rPr sz="1568" b="1" dirty="0">
                <a:solidFill>
                  <a:srgbClr val="FFFFFF"/>
                </a:solidFill>
                <a:latin typeface="Microsoft JhengHei"/>
                <a:cs typeface="Microsoft JhengHei"/>
              </a:rPr>
              <a:t>Agile </a:t>
            </a:r>
            <a:r>
              <a:rPr sz="1568" b="1" spc="5" dirty="0">
                <a:solidFill>
                  <a:srgbClr val="FFFFFF"/>
                </a:solidFill>
                <a:latin typeface="Microsoft JhengHei"/>
                <a:cs typeface="Microsoft JhengHei"/>
              </a:rPr>
              <a:t>&amp;</a:t>
            </a:r>
            <a:r>
              <a:rPr sz="1568" b="1" spc="-98" dirty="0">
                <a:solidFill>
                  <a:srgbClr val="FFFFFF"/>
                </a:solidFill>
                <a:latin typeface="Microsoft JhengHei"/>
                <a:cs typeface="Microsoft JhengHei"/>
              </a:rPr>
              <a:t> </a:t>
            </a:r>
            <a:r>
              <a:rPr sz="1568" b="1" dirty="0">
                <a:solidFill>
                  <a:srgbClr val="FFFFFF"/>
                </a:solidFill>
                <a:latin typeface="Microsoft JhengHei"/>
                <a:cs typeface="Microsoft JhengHei"/>
              </a:rPr>
              <a:t>Scrum</a:t>
            </a:r>
            <a:endParaRPr sz="1568" b="1" dirty="0">
              <a:latin typeface="Microsoft JhengHei"/>
              <a:cs typeface="Microsoft JhengHei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="" xmlns:a16="http://schemas.microsoft.com/office/drawing/2014/main" id="{979D55F7-90D1-413B-A090-C07B2877D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5452" y="2639188"/>
            <a:ext cx="1730058" cy="1655379"/>
          </a:xfrm>
          <a:prstGeom prst="rect">
            <a:avLst/>
          </a:prstGeom>
        </p:spPr>
      </p:pic>
      <p:sp>
        <p:nvSpPr>
          <p:cNvPr id="33" name="標題 2">
            <a:extLst>
              <a:ext uri="{FF2B5EF4-FFF2-40B4-BE49-F238E27FC236}">
                <a16:creationId xmlns="" xmlns:a16="http://schemas.microsoft.com/office/drawing/2014/main" id="{1C4F33DF-055C-4833-B58B-04FA858F6972}"/>
              </a:ext>
            </a:extLst>
          </p:cNvPr>
          <p:cNvSpPr txBox="1">
            <a:spLocks/>
          </p:cNvSpPr>
          <p:nvPr/>
        </p:nvSpPr>
        <p:spPr>
          <a:xfrm>
            <a:off x="266923" y="1507566"/>
            <a:ext cx="5881205" cy="465169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</a:rPr>
              <a:t>VIVOTEK Inc.</a:t>
            </a:r>
            <a:r>
              <a:rPr lang="zh-TW" altLang="en-US" sz="2800" dirty="0">
                <a:solidFill>
                  <a:schemeClr val="bg1">
                    <a:lumMod val="95000"/>
                  </a:schemeClr>
                </a:solidFill>
              </a:rPr>
              <a:t> 晶睿通訊</a:t>
            </a:r>
            <a:endParaRPr lang="en-US" altLang="zh-TW" sz="2800" dirty="0">
              <a:solidFill>
                <a:schemeClr val="bg1">
                  <a:lumMod val="9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bg1">
                  <a:lumMod val="9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</a:rPr>
              <a:t>Study4.TW</a:t>
            </a:r>
          </a:p>
          <a:p>
            <a:endParaRPr lang="en-US" altLang="zh-TW" sz="2800" dirty="0">
              <a:solidFill>
                <a:schemeClr val="bg1">
                  <a:lumMod val="9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</a:rPr>
              <a:t>Microsoft MVP</a:t>
            </a:r>
            <a:r>
              <a:rPr lang="zh-TW" alt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</a:rPr>
              <a:t>2018-2019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bg1">
                  <a:lumMod val="9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1">
                    <a:lumMod val="95000"/>
                  </a:schemeClr>
                </a:solidFill>
              </a:rPr>
              <a:t>維持熱情不滅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</a:rPr>
              <a:t>–</a:t>
            </a:r>
            <a:r>
              <a:rPr lang="zh-TW" alt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</a:rPr>
              <a:t>08alan.github.io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zh-TW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3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study4.tw/assets/images/study4_images/Movie.png">
            <a:extLst>
              <a:ext uri="{FF2B5EF4-FFF2-40B4-BE49-F238E27FC236}">
                <a16:creationId xmlns="" xmlns:a16="http://schemas.microsoft.com/office/drawing/2014/main" id="{92BAF36A-6A12-4547-AAB5-3DDF2EBF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386" y="2997312"/>
            <a:ext cx="2904517" cy="93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bject 15">
            <a:extLst>
              <a:ext uri="{FF2B5EF4-FFF2-40B4-BE49-F238E27FC236}">
                <a16:creationId xmlns="" xmlns:a16="http://schemas.microsoft.com/office/drawing/2014/main" id="{3509D518-90C2-4D63-98A6-13017517D01B}"/>
              </a:ext>
            </a:extLst>
          </p:cNvPr>
          <p:cNvSpPr/>
          <p:nvPr/>
        </p:nvSpPr>
        <p:spPr>
          <a:xfrm>
            <a:off x="6164800" y="4680591"/>
            <a:ext cx="5994093" cy="1556308"/>
          </a:xfrm>
          <a:custGeom>
            <a:avLst/>
            <a:gdLst/>
            <a:ahLst/>
            <a:cxnLst/>
            <a:rect l="l" t="t" r="r" b="b"/>
            <a:pathLst>
              <a:path w="2039620" h="2039620">
                <a:moveTo>
                  <a:pt x="0" y="2039112"/>
                </a:moveTo>
                <a:lnTo>
                  <a:pt x="2039111" y="2039112"/>
                </a:lnTo>
                <a:lnTo>
                  <a:pt x="2039111" y="0"/>
                </a:lnTo>
                <a:lnTo>
                  <a:pt x="0" y="0"/>
                </a:lnTo>
                <a:lnTo>
                  <a:pt x="0" y="2039112"/>
                </a:lnTo>
                <a:close/>
              </a:path>
            </a:pathLst>
          </a:custGeom>
          <a:ln w="77723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764"/>
          </a:p>
        </p:txBody>
      </p:sp>
    </p:spTree>
    <p:extLst>
      <p:ext uri="{BB962C8B-B14F-4D97-AF65-F5344CB8AC3E}">
        <p14:creationId xmlns:p14="http://schemas.microsoft.com/office/powerpoint/2010/main" val="3908921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06444"/>
          </a:xfrm>
        </p:spPr>
        <p:txBody>
          <a:bodyPr/>
          <a:lstStyle/>
          <a:p>
            <a:r>
              <a:rPr kumimoji="1" lang="en-US" altLang="zh-TW" dirty="0" smtClean="0"/>
              <a:t>1.Add </a:t>
            </a:r>
            <a:r>
              <a:rPr kumimoji="1" lang="en-US" altLang="zh-TW" dirty="0" err="1" smtClean="0"/>
              <a:t>DbSet</a:t>
            </a:r>
            <a:endParaRPr kumimoji="1" lang="en-US" altLang="zh-TW" dirty="0" smtClean="0"/>
          </a:p>
          <a:p>
            <a:r>
              <a:rPr kumimoji="1" lang="en-US" altLang="zh-TW" dirty="0" smtClean="0"/>
              <a:t>2.Add Connection String</a:t>
            </a:r>
          </a:p>
          <a:p>
            <a:r>
              <a:rPr kumimoji="1" lang="en-US" altLang="zh-TW" dirty="0" smtClean="0"/>
              <a:t>3.Migrations</a:t>
            </a:r>
          </a:p>
          <a:p>
            <a:pPr lvl="1"/>
            <a:r>
              <a:rPr kumimoji="1" lang="en-US" altLang="zh-TW" dirty="0" err="1"/>
              <a:t>dotnet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ef</a:t>
            </a:r>
            <a:r>
              <a:rPr kumimoji="1" lang="en-US" altLang="zh-TW" dirty="0"/>
              <a:t> migrations add {{</a:t>
            </a:r>
            <a:r>
              <a:rPr kumimoji="1" lang="en-US" altLang="zh-TW" dirty="0" err="1"/>
              <a:t>migrationsname</a:t>
            </a:r>
            <a:r>
              <a:rPr kumimoji="1" lang="en-US" altLang="zh-TW" dirty="0"/>
              <a:t>}}</a:t>
            </a:r>
          </a:p>
          <a:p>
            <a:r>
              <a:rPr kumimoji="1" lang="en-US" altLang="zh-TW" dirty="0" smtClean="0"/>
              <a:t>4.Update database</a:t>
            </a:r>
          </a:p>
          <a:p>
            <a:pPr lvl="1"/>
            <a:r>
              <a:rPr kumimoji="1" lang="en-US" altLang="zh-TW" dirty="0" err="1" smtClean="0"/>
              <a:t>dotnet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ef</a:t>
            </a:r>
            <a:r>
              <a:rPr kumimoji="1" lang="en-US" altLang="zh-TW" dirty="0" smtClean="0"/>
              <a:t> database update (-s ../</a:t>
            </a:r>
            <a:r>
              <a:rPr kumimoji="1" lang="en-US" altLang="zh-TW" dirty="0" err="1" smtClean="0"/>
              <a:t>projectpath</a:t>
            </a:r>
            <a:r>
              <a:rPr kumimoji="1" lang="en-US" altLang="zh-TW" dirty="0" smtClean="0"/>
              <a:t>)</a:t>
            </a:r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Lab:DbContext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522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Lab:EF</a:t>
            </a:r>
            <a:r>
              <a:rPr kumimoji="1" lang="en-US" altLang="zh-TW" dirty="0" smtClean="0"/>
              <a:t> Migrations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94" y="1310732"/>
            <a:ext cx="10637611" cy="325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544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0" y="0"/>
            <a:ext cx="10962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353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71557" y="2571663"/>
            <a:ext cx="11653523" cy="788036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確認</a:t>
            </a:r>
            <a:r>
              <a:rPr kumimoji="1" lang="en-US" altLang="zh-TW" dirty="0" smtClean="0"/>
              <a:t>Database</a:t>
            </a:r>
            <a:r>
              <a:rPr kumimoji="1" lang="zh-TW" altLang="en-US" dirty="0" smtClean="0"/>
              <a:t>是否建成功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06957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分享踩雷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757" y="1166585"/>
            <a:ext cx="8305800" cy="11938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757" y="2974521"/>
            <a:ext cx="84074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86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kumimoji="1" lang="en-US" altLang="zh-TW" dirty="0" smtClean="0"/>
              <a:t>1.DBTool.cs</a:t>
            </a:r>
          </a:p>
          <a:p>
            <a:r>
              <a:rPr kumimoji="1" lang="en-US" altLang="zh-TW" dirty="0" smtClean="0"/>
              <a:t>2.Insert Data</a:t>
            </a:r>
          </a:p>
          <a:p>
            <a:r>
              <a:rPr kumimoji="1" lang="en-US" altLang="zh-TW" dirty="0" smtClean="0"/>
              <a:t>3.CheckData</a:t>
            </a:r>
          </a:p>
          <a:p>
            <a:r>
              <a:rPr kumimoji="1" lang="en-US" altLang="zh-TW" dirty="0" smtClean="0"/>
              <a:t>4.GetData</a:t>
            </a:r>
          </a:p>
          <a:p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Lab:</a:t>
            </a:r>
            <a:r>
              <a:rPr kumimoji="1" lang="zh-TW" altLang="en-US" dirty="0" smtClean="0"/>
              <a:t>建立資料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649" y="195943"/>
            <a:ext cx="7635113" cy="591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7180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kumimoji="1" lang="en-US" altLang="zh-TW" dirty="0" smtClean="0"/>
              <a:t>1.</a:t>
            </a:r>
            <a:r>
              <a:rPr kumimoji="1" lang="zh-TW" altLang="en-US" dirty="0" smtClean="0"/>
              <a:t>新增</a:t>
            </a:r>
            <a:r>
              <a:rPr kumimoji="1" lang="en-US" altLang="zh-TW" dirty="0" smtClean="0"/>
              <a:t>Method</a:t>
            </a:r>
          </a:p>
          <a:p>
            <a:r>
              <a:rPr kumimoji="1" lang="en-US" altLang="zh-TW" dirty="0" smtClean="0"/>
              <a:t>2.Console App Call</a:t>
            </a:r>
          </a:p>
          <a:p>
            <a:r>
              <a:rPr kumimoji="1" lang="en-US" altLang="zh-TW" dirty="0" smtClean="0"/>
              <a:t>3.Export Excel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Lab:EF+EPPlus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060" y="0"/>
            <a:ext cx="6326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2058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40" y="2517234"/>
            <a:ext cx="11653523" cy="788036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mtClean="0"/>
              <a:t>Q&amp;A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6422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Study4.TW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303C308E-23DE-4015-8354-8B88FFE4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960" y="1189176"/>
            <a:ext cx="3694416" cy="369441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0F4FB6CF-C041-4F72-8012-A2ED7FC6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148" y="1204634"/>
            <a:ext cx="3712079" cy="371207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A00CFF5C-47B2-406F-B93B-345AFE8251A6}"/>
              </a:ext>
            </a:extLst>
          </p:cNvPr>
          <p:cNvSpPr txBox="1"/>
          <p:nvPr/>
        </p:nvSpPr>
        <p:spPr>
          <a:xfrm>
            <a:off x="9416856" y="4952059"/>
            <a:ext cx="129266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粉絲團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1C54E48E-B6B1-4DF6-AAF9-F6252987941C}"/>
              </a:ext>
            </a:extLst>
          </p:cNvPr>
          <p:cNvSpPr txBox="1"/>
          <p:nvPr/>
        </p:nvSpPr>
        <p:spPr>
          <a:xfrm>
            <a:off x="5133210" y="4952059"/>
            <a:ext cx="19279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Study4.TW</a:t>
            </a:r>
            <a:endParaRPr lang="zh-TW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4FB2A589-0497-48C5-9D6B-8CA4D6764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72" y="1196905"/>
            <a:ext cx="3694416" cy="369441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07FCF913-9822-480D-8CB5-9262FB8F4D9A}"/>
              </a:ext>
            </a:extLst>
          </p:cNvPr>
          <p:cNvSpPr txBox="1"/>
          <p:nvPr/>
        </p:nvSpPr>
        <p:spPr>
          <a:xfrm>
            <a:off x="1627537" y="4952059"/>
            <a:ext cx="98488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44F09EFD-BE9A-41E1-8293-09DBEB40DF50}"/>
              </a:ext>
            </a:extLst>
          </p:cNvPr>
          <p:cNvSpPr/>
          <p:nvPr/>
        </p:nvSpPr>
        <p:spPr>
          <a:xfrm>
            <a:off x="9015208" y="5537112"/>
            <a:ext cx="2095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.com/Study4.tw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CE3BB7CD-3033-4345-BC2B-8BE66606EAA9}"/>
              </a:ext>
            </a:extLst>
          </p:cNvPr>
          <p:cNvSpPr/>
          <p:nvPr/>
        </p:nvSpPr>
        <p:spPr>
          <a:xfrm>
            <a:off x="125458" y="5547778"/>
            <a:ext cx="398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.com/groups/216312591822635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FB651B26-937A-4962-BDA3-97D23E090ABA}"/>
              </a:ext>
            </a:extLst>
          </p:cNvPr>
          <p:cNvSpPr/>
          <p:nvPr/>
        </p:nvSpPr>
        <p:spPr>
          <a:xfrm>
            <a:off x="5411374" y="5548196"/>
            <a:ext cx="1351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Study4.TW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5314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="" xmlns:a16="http://schemas.microsoft.com/office/drawing/2014/main" id="{5EDF22D2-8253-4110-8B70-880E617F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特別感謝</a:t>
            </a:r>
          </a:p>
        </p:txBody>
      </p:sp>
      <p:pic>
        <p:nvPicPr>
          <p:cNvPr id="1026" name="Picture 2" descr="https://t.kfs.io/organization_resource_files/635/12312/logotype_2x_original.png">
            <a:extLst>
              <a:ext uri="{FF2B5EF4-FFF2-40B4-BE49-F238E27FC236}">
                <a16:creationId xmlns="" xmlns:a16="http://schemas.microsoft.com/office/drawing/2014/main" id="{D5AEB117-113B-401C-A3DF-FE7544C87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251" y="1433396"/>
            <a:ext cx="3336172" cy="7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.kfs.io/organization_resource_files/635/15609/20862439_10213689161772859_254188385_o.png">
            <a:extLst>
              <a:ext uri="{FF2B5EF4-FFF2-40B4-BE49-F238E27FC236}">
                <a16:creationId xmlns="" xmlns:a16="http://schemas.microsoft.com/office/drawing/2014/main" id="{29596A18-9A1C-428E-B552-7DA698546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50" y="3146804"/>
            <a:ext cx="7177758" cy="110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.kfs.io/organization_resource_files/635/16408/21850485_1661967870482671_286859853_n__1_.png">
            <a:extLst>
              <a:ext uri="{FF2B5EF4-FFF2-40B4-BE49-F238E27FC236}">
                <a16:creationId xmlns="" xmlns:a16="http://schemas.microsoft.com/office/drawing/2014/main" id="{2CAEBFBB-43A3-48A5-BECE-6460A657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447" y="2768198"/>
            <a:ext cx="1862007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.kfs.io/organization_resource_files/635/15666/SEAT_wide1.png">
            <a:extLst>
              <a:ext uri="{FF2B5EF4-FFF2-40B4-BE49-F238E27FC236}">
                <a16:creationId xmlns="" xmlns:a16="http://schemas.microsoft.com/office/drawing/2014/main" id="{E99FA66C-5321-407F-98EB-3242E1B5C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285" y="4707316"/>
            <a:ext cx="4322618" cy="118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.kfs.io/organization_resource_files/635/12313/1389926960033_original.jpg">
            <a:extLst>
              <a:ext uri="{FF2B5EF4-FFF2-40B4-BE49-F238E27FC236}">
                <a16:creationId xmlns="" xmlns:a16="http://schemas.microsoft.com/office/drawing/2014/main" id="{8FEB6068-7E74-4926-8CA4-82B2018F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349726"/>
            <a:ext cx="3338903" cy="96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.kfs.io/organization_resource_files/635/13369/WS____s.png">
            <a:extLst>
              <a:ext uri="{FF2B5EF4-FFF2-40B4-BE49-F238E27FC236}">
                <a16:creationId xmlns="" xmlns:a16="http://schemas.microsoft.com/office/drawing/2014/main" id="{CDA2BBB1-3CFE-4026-937C-1FB57DE0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51" y="4810484"/>
            <a:ext cx="4471122" cy="12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「MICROSOFT MVP」的圖片搜尋結果">
            <a:extLst>
              <a:ext uri="{FF2B5EF4-FFF2-40B4-BE49-F238E27FC236}">
                <a16:creationId xmlns="" xmlns:a16="http://schemas.microsoft.com/office/drawing/2014/main" id="{2A0A17F5-D6E8-4611-8FA9-1949B8FAD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51" y="1271824"/>
            <a:ext cx="2781993" cy="112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70867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8BAAF4F0-F66C-45D1-990D-2472EE7EAE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279468"/>
          </a:xfrm>
        </p:spPr>
        <p:txBody>
          <a:bodyPr/>
          <a:lstStyle/>
          <a:p>
            <a:r>
              <a:rPr lang="en-US" altLang="zh-TW" dirty="0"/>
              <a:t>.NET Core SDK 2.0.0+</a:t>
            </a:r>
          </a:p>
          <a:p>
            <a:pPr marL="560241" lvl="2" indent="0">
              <a:buNone/>
            </a:pPr>
            <a:r>
              <a:rPr lang="en-US" altLang="zh-TW" sz="2353" dirty="0"/>
              <a:t>- Supported OS lifecycle policy</a:t>
            </a:r>
          </a:p>
          <a:p>
            <a:pPr marL="560241" lvl="2" indent="0">
              <a:buNone/>
            </a:pPr>
            <a:r>
              <a:rPr lang="en-US" altLang="zh-TW" sz="2353" dirty="0"/>
              <a:t>- Download .NET Core</a:t>
            </a:r>
          </a:p>
          <a:p>
            <a:pPr lvl="2"/>
            <a:endParaRPr lang="en-US" altLang="zh-TW" sz="2353" dirty="0"/>
          </a:p>
          <a:p>
            <a:pPr lvl="2"/>
            <a:endParaRPr lang="en-US" altLang="zh-TW" dirty="0"/>
          </a:p>
          <a:p>
            <a:r>
              <a:rPr lang="en-US" altLang="zh-TW" dirty="0"/>
              <a:t>Visual Studio Code</a:t>
            </a:r>
          </a:p>
          <a:p>
            <a:pPr lvl="2"/>
            <a:r>
              <a:rPr lang="en-US" altLang="zh-TW" sz="2353" dirty="0"/>
              <a:t>version 1.17+</a:t>
            </a:r>
          </a:p>
          <a:p>
            <a:pPr lvl="1"/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="" xmlns:a16="http://schemas.microsoft.com/office/drawing/2014/main" id="{5AF67CA5-EF47-4F3D-AC34-266D470B1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環境準備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258B0F49-65F4-413C-A2E0-CA1A6D8EA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43" y="3153547"/>
            <a:ext cx="4331517" cy="2193348"/>
          </a:xfrm>
          <a:prstGeom prst="rect">
            <a:avLst/>
          </a:prstGeom>
        </p:spPr>
      </p:pic>
      <p:pic>
        <p:nvPicPr>
          <p:cNvPr id="1026" name="Picture 2" descr="相關圖片">
            <a:extLst>
              <a:ext uri="{FF2B5EF4-FFF2-40B4-BE49-F238E27FC236}">
                <a16:creationId xmlns="" xmlns:a16="http://schemas.microsoft.com/office/drawing/2014/main" id="{B9499161-73CC-495E-BBFE-491E6647B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229" y="1189176"/>
            <a:ext cx="2168105" cy="162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15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美工圖案 的圖片&#10;&#10;描述是以高可信度產生">
            <a:extLst>
              <a:ext uri="{FF2B5EF4-FFF2-40B4-BE49-F238E27FC236}">
                <a16:creationId xmlns="" xmlns:a16="http://schemas.microsoft.com/office/drawing/2014/main" id="{BF01F9DB-E0E7-4EF9-ABC4-D8B23998A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4" y="2932070"/>
            <a:ext cx="3073792" cy="9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089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2084377"/>
            <a:ext cx="11922760" cy="1976823"/>
          </a:xfrm>
        </p:spPr>
        <p:txBody>
          <a:bodyPr/>
          <a:lstStyle/>
          <a:p>
            <a:r>
              <a:rPr lang="en-US" sz="6470" dirty="0" smtClean="0"/>
              <a:t>Demo:</a:t>
            </a:r>
            <a:r>
              <a:rPr lang="en-US" sz="6470" dirty="0"/>
              <a:t/>
            </a:r>
            <a:br>
              <a:rPr lang="en-US" sz="6470" dirty="0"/>
            </a:br>
            <a:r>
              <a:rPr lang="en-US" sz="6470" dirty="0" smtClean="0"/>
              <a:t>		</a:t>
            </a:r>
            <a:r>
              <a:rPr lang="en-US" sz="6470" dirty="0" smtClean="0"/>
              <a:t>    </a:t>
            </a:r>
            <a:r>
              <a:rPr lang="en-US" sz="6470" dirty="0" err="1" smtClean="0"/>
              <a:t>Github+Dotnet</a:t>
            </a:r>
            <a:r>
              <a:rPr lang="en-US" sz="6470" dirty="0" smtClean="0"/>
              <a:t> </a:t>
            </a:r>
            <a:r>
              <a:rPr lang="en-US" sz="6470" dirty="0" smtClean="0"/>
              <a:t>CLI</a:t>
            </a:r>
            <a:endParaRPr lang="en-US" sz="6470" dirty="0"/>
          </a:p>
        </p:txBody>
      </p:sp>
    </p:spTree>
    <p:extLst>
      <p:ext uri="{BB962C8B-B14F-4D97-AF65-F5344CB8AC3E}">
        <p14:creationId xmlns:p14="http://schemas.microsoft.com/office/powerpoint/2010/main" val="206801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2BD1B57E-3B5A-4EE0-9C28-B2C65067B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245586"/>
          </a:xfrm>
        </p:spPr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Console App</a:t>
            </a:r>
            <a:endParaRPr lang="en-US" altLang="zh-TW" dirty="0" smtClean="0"/>
          </a:p>
          <a:p>
            <a:pPr lvl="1"/>
            <a:r>
              <a:rPr lang="en-US" altLang="zh-TW" dirty="0" err="1"/>
              <a:t>d</a:t>
            </a:r>
            <a:r>
              <a:rPr lang="en-US" altLang="zh-TW" dirty="0" err="1" smtClean="0"/>
              <a:t>otnet</a:t>
            </a:r>
            <a:r>
              <a:rPr lang="en-US" altLang="zh-TW" dirty="0" smtClean="0"/>
              <a:t> new console -o {{</a:t>
            </a:r>
            <a:r>
              <a:rPr lang="en-US" altLang="zh-TW" dirty="0" err="1" smtClean="0"/>
              <a:t>AppName</a:t>
            </a:r>
            <a:r>
              <a:rPr lang="en-US" altLang="zh-TW" dirty="0" smtClean="0"/>
              <a:t>}}</a:t>
            </a:r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cd {{</a:t>
            </a:r>
            <a:r>
              <a:rPr lang="en-US" altLang="zh-TW" dirty="0" err="1" smtClean="0"/>
              <a:t>AppName</a:t>
            </a:r>
            <a:r>
              <a:rPr lang="en-US" altLang="zh-TW" dirty="0" smtClean="0"/>
              <a:t>}}</a:t>
            </a:r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err="1" smtClean="0"/>
              <a:t>dotnet</a:t>
            </a:r>
            <a:r>
              <a:rPr lang="en-US" altLang="zh-TW" dirty="0" smtClean="0"/>
              <a:t> run</a:t>
            </a:r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Hello World!</a:t>
            </a:r>
          </a:p>
          <a:p>
            <a:pPr lvl="1"/>
            <a:endParaRPr lang="en-US" altLang="zh-TW" dirty="0"/>
          </a:p>
          <a:p>
            <a:pPr lvl="2"/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="" xmlns:a16="http://schemas.microsoft.com/office/drawing/2014/main" id="{7DA8E969-FE3A-45BB-9759-0E1175A9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Lab:</a:t>
            </a:r>
            <a:r>
              <a:rPr lang="zh-TW" altLang="en-US" dirty="0" smtClean="0"/>
              <a:t>建立</a:t>
            </a:r>
            <a:r>
              <a:rPr lang="en-US" altLang="zh-TW" dirty="0" smtClean="0"/>
              <a:t>Console</a:t>
            </a:r>
            <a:r>
              <a:rPr lang="zh-TW" altLang="en-US" dirty="0" smtClean="0"/>
              <a:t>專案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58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994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851678"/>
          </a:xfrm>
        </p:spPr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Solution</a:t>
            </a:r>
            <a:endParaRPr lang="en-US" altLang="zh-TW" dirty="0"/>
          </a:p>
          <a:p>
            <a:pPr lvl="1"/>
            <a:r>
              <a:rPr lang="en-US" altLang="zh-TW" dirty="0" err="1"/>
              <a:t>dotnet</a:t>
            </a:r>
            <a:r>
              <a:rPr lang="en-US" altLang="zh-TW" dirty="0"/>
              <a:t> new </a:t>
            </a:r>
            <a:r>
              <a:rPr lang="en-US" altLang="zh-TW" dirty="0" err="1"/>
              <a:t>sln</a:t>
            </a:r>
            <a:r>
              <a:rPr lang="en-US" altLang="zh-TW" dirty="0"/>
              <a:t> 	</a:t>
            </a:r>
          </a:p>
          <a:p>
            <a:pPr lvl="2"/>
            <a:r>
              <a:rPr lang="zh-TW" altLang="en-US" dirty="0"/>
              <a:t>預設為資料夾名稱</a:t>
            </a:r>
            <a:r>
              <a:rPr lang="en-US" altLang="zh-TW" dirty="0"/>
              <a:t>(-n {{</a:t>
            </a:r>
            <a:r>
              <a:rPr lang="en-US" altLang="zh-TW" dirty="0" err="1"/>
              <a:t>SolutionName</a:t>
            </a:r>
            <a:r>
              <a:rPr lang="en-US" altLang="zh-TW" dirty="0"/>
              <a:t>}})</a:t>
            </a:r>
            <a:r>
              <a:rPr lang="zh-TW" altLang="en-US" dirty="0"/>
              <a:t> 可自定義解決方案</a:t>
            </a:r>
            <a:r>
              <a:rPr lang="zh-TW" altLang="en-US" dirty="0" smtClean="0"/>
              <a:t>名稱</a:t>
            </a:r>
            <a:endParaRPr lang="en-US" altLang="zh-TW" dirty="0" smtClean="0"/>
          </a:p>
          <a:p>
            <a:pPr lvl="2"/>
            <a:endParaRPr lang="en-US" altLang="zh-TW" dirty="0"/>
          </a:p>
          <a:p>
            <a:r>
              <a:rPr lang="en-US" altLang="zh-TW" dirty="0" smtClean="0"/>
              <a:t>2.</a:t>
            </a:r>
            <a:r>
              <a:rPr lang="zh-TW" altLang="en-US" dirty="0"/>
              <a:t>將</a:t>
            </a:r>
            <a:r>
              <a:rPr lang="en-US" altLang="zh-TW" dirty="0" smtClean="0"/>
              <a:t>Console App</a:t>
            </a:r>
            <a:r>
              <a:rPr lang="zh-TW" altLang="en-US" dirty="0" smtClean="0"/>
              <a:t>加入</a:t>
            </a:r>
            <a:r>
              <a:rPr lang="zh-TW" altLang="en-US" dirty="0"/>
              <a:t>解決</a:t>
            </a:r>
            <a:r>
              <a:rPr lang="zh-TW" altLang="en-US" dirty="0" smtClean="0"/>
              <a:t>方案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dotnet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sln</a:t>
            </a:r>
            <a:r>
              <a:rPr lang="en-US" altLang="zh-TW" dirty="0" smtClean="0"/>
              <a:t> add {{</a:t>
            </a:r>
            <a:r>
              <a:rPr lang="en-US" altLang="zh-TW" dirty="0" err="1" smtClean="0"/>
              <a:t>ConsoleName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Console.csproj</a:t>
            </a:r>
            <a:r>
              <a:rPr lang="en-US" altLang="zh-TW" dirty="0" smtClean="0"/>
              <a:t>}}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Lab:</a:t>
            </a:r>
            <a:r>
              <a:rPr kumimoji="1" lang="zh-TW" altLang="en-US" dirty="0" smtClean="0"/>
              <a:t>建置及加入</a:t>
            </a:r>
            <a:r>
              <a:rPr kumimoji="1" lang="en-US" altLang="zh-TW" dirty="0" smtClean="0"/>
              <a:t>Solution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64888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" y="-1"/>
            <a:ext cx="12179945" cy="45752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4949"/>
            <a:ext cx="12179945" cy="141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27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984407"/>
          </a:xfrm>
        </p:spPr>
        <p:txBody>
          <a:bodyPr/>
          <a:lstStyle/>
          <a:p>
            <a:r>
              <a:rPr kumimoji="1" lang="en-US" altLang="zh-TW" dirty="0" smtClean="0"/>
              <a:t>1.</a:t>
            </a:r>
            <a:r>
              <a:rPr kumimoji="1" lang="zh-TW" altLang="en-US" dirty="0" smtClean="0"/>
              <a:t>建立</a:t>
            </a:r>
            <a:r>
              <a:rPr kumimoji="1" lang="en-US" altLang="zh-TW" dirty="0" smtClean="0"/>
              <a:t>Class Library</a:t>
            </a:r>
          </a:p>
          <a:p>
            <a:pPr lvl="1"/>
            <a:r>
              <a:rPr kumimoji="1" lang="en-US" altLang="zh-TW" dirty="0" err="1" smtClean="0"/>
              <a:t>dotnet</a:t>
            </a:r>
            <a:r>
              <a:rPr kumimoji="1" lang="en-US" altLang="zh-TW" dirty="0" smtClean="0"/>
              <a:t> new </a:t>
            </a:r>
            <a:r>
              <a:rPr kumimoji="1" lang="en-US" altLang="zh-TW" dirty="0" err="1" smtClean="0"/>
              <a:t>classlib</a:t>
            </a:r>
            <a:r>
              <a:rPr kumimoji="1" lang="en-US" altLang="zh-TW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o {{</a:t>
            </a:r>
            <a:r>
              <a:rPr kumimoji="1" lang="en-US" altLang="zh-TW" dirty="0" err="1" smtClean="0"/>
              <a:t>YourLibraryName</a:t>
            </a:r>
            <a:r>
              <a:rPr kumimoji="1" lang="en-US" altLang="zh-TW" dirty="0" smtClean="0"/>
              <a:t>}}</a:t>
            </a:r>
          </a:p>
          <a:p>
            <a:pPr lvl="1"/>
            <a:endParaRPr kumimoji="1" lang="en-US" altLang="zh-TW" dirty="0" smtClean="0"/>
          </a:p>
          <a:p>
            <a:r>
              <a:rPr kumimoji="1" lang="en-US" altLang="zh-TW" dirty="0" smtClean="0"/>
              <a:t>2.</a:t>
            </a:r>
            <a:r>
              <a:rPr kumimoji="1" lang="zh-TW" altLang="en-US" dirty="0" smtClean="0"/>
              <a:t>將</a:t>
            </a:r>
            <a:r>
              <a:rPr kumimoji="1" lang="en-US" altLang="zh-TW" dirty="0" smtClean="0"/>
              <a:t>Library</a:t>
            </a:r>
            <a:r>
              <a:rPr kumimoji="1" lang="zh-TW" altLang="en-US" dirty="0" smtClean="0"/>
              <a:t>加入解決方案</a:t>
            </a:r>
            <a:endParaRPr kumimoji="1" lang="en-US" altLang="zh-TW" dirty="0" smtClean="0"/>
          </a:p>
          <a:p>
            <a:pPr lvl="1"/>
            <a:r>
              <a:rPr kumimoji="1" lang="en-US" altLang="zh-TW" dirty="0" err="1" smtClean="0"/>
              <a:t>dotnet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sln</a:t>
            </a:r>
            <a:r>
              <a:rPr kumimoji="1" lang="en-US" altLang="zh-TW" dirty="0" smtClean="0"/>
              <a:t> add </a:t>
            </a:r>
            <a:r>
              <a:rPr lang="en-US" altLang="zh-TW" dirty="0" smtClean="0"/>
              <a:t>{{</a:t>
            </a:r>
            <a:r>
              <a:rPr lang="en-US" altLang="zh-TW" dirty="0" err="1" smtClean="0"/>
              <a:t>LibraryName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Library.csproj</a:t>
            </a:r>
            <a:r>
              <a:rPr lang="en-US" altLang="zh-TW" dirty="0" smtClean="0"/>
              <a:t>}}</a:t>
            </a:r>
            <a:endParaRPr kumimoji="1"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Lab:</a:t>
            </a:r>
            <a:r>
              <a:rPr kumimoji="1" lang="zh-TW" altLang="en-US" dirty="0" smtClean="0"/>
              <a:t>建立</a:t>
            </a:r>
            <a:r>
              <a:rPr kumimoji="1" lang="en-US" altLang="zh-TW" dirty="0" smtClean="0"/>
              <a:t>Library</a:t>
            </a:r>
            <a:r>
              <a:rPr kumimoji="1" lang="zh-TW" altLang="en-US" dirty="0" smtClean="0"/>
              <a:t>專案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48929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nect_2016_Template_Light">
  <a:themeElements>
    <a:clrScheme name="Custom 1">
      <a:dk1>
        <a:srgbClr val="505050"/>
      </a:dk1>
      <a:lt1>
        <a:srgbClr val="FFFFFF"/>
      </a:lt1>
      <a:dk2>
        <a:srgbClr val="6E3382"/>
      </a:dk2>
      <a:lt2>
        <a:srgbClr val="FFFFFF"/>
      </a:lt2>
      <a:accent1>
        <a:srgbClr val="6E3382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SharedByUser xmlns="b0e4521d-181b-4aee-b4a8-952b2bc14729">scothu@microsoft.com</LastSharedByUser>
    <SharedWithUsers xmlns="b0e4521d-181b-4aee-b4a8-952b2bc14729">
      <UserInfo>
        <DisplayName>Diego Vega</DisplayName>
        <AccountId>30</AccountId>
        <AccountType/>
      </UserInfo>
      <UserInfo>
        <DisplayName>Daniel Roth</DisplayName>
        <AccountId>31</AccountId>
        <AccountType/>
      </UserInfo>
      <UserInfo>
        <DisplayName>Kasey Uhlenhuth</DisplayName>
        <AccountId>32</AccountId>
        <AccountType/>
      </UserInfo>
      <UserInfo>
        <DisplayName>Andrew Hall (DEVDIV)</DisplayName>
        <AccountId>33</AccountId>
        <AccountType/>
      </UserInfo>
    </SharedWithUsers>
    <LastSharedByTime xmlns="b0e4521d-181b-4aee-b4a8-952b2bc14729">2017-08-02T01:28:32+00:00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6" ma:contentTypeDescription="Create a new document." ma:contentTypeScope="" ma:versionID="1ab1d48702f2dbd936fe586f8043726f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4fd0fd4a66fbd0bff1385b057556f9df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2051C8-1D54-4CAE-822B-9BF5C05E3E63}">
  <ds:schemaRefs>
    <ds:schemaRef ds:uri="b0e4521d-181b-4aee-b4a8-952b2bc14729"/>
    <ds:schemaRef ds:uri="http://purl.org/dc/terms/"/>
    <ds:schemaRef ds:uri="ed971524-76e7-40a8-a01a-f99956bd178c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E694AB9-464F-4B73-9FBB-9826DE7A52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71524-76e7-40a8-a01a-f99956bd178c"/>
    <ds:schemaRef ds:uri="b0e4521d-181b-4aee-b4a8-952b2bc14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79B346-B91C-44CF-9CBE-5329E476BF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4883</TotalTime>
  <Words>401</Words>
  <Application>Microsoft Macintosh PowerPoint</Application>
  <PresentationFormat>寬螢幕</PresentationFormat>
  <Paragraphs>128</Paragraphs>
  <Slides>30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9" baseType="lpstr">
      <vt:lpstr>Calibri</vt:lpstr>
      <vt:lpstr>Microsoft JhengHei</vt:lpstr>
      <vt:lpstr>Segoe UI</vt:lpstr>
      <vt:lpstr>Segoe UI Light</vt:lpstr>
      <vt:lpstr>Wingdings</vt:lpstr>
      <vt:lpstr>微軟正黑體</vt:lpstr>
      <vt:lpstr>新細明體</vt:lpstr>
      <vt:lpstr>Arial</vt:lpstr>
      <vt:lpstr>Connect_2016_Template_Light</vt:lpstr>
      <vt:lpstr>   .NET Core 實務實戰教學     Entity Framework &amp;&amp; Excel POI</vt:lpstr>
      <vt:lpstr># Alan Liu</vt:lpstr>
      <vt:lpstr>環境準備</vt:lpstr>
      <vt:lpstr>Demo:       Github+Dotnet CLI</vt:lpstr>
      <vt:lpstr>Lab:建立Console專案</vt:lpstr>
      <vt:lpstr>PowerPoint 簡報</vt:lpstr>
      <vt:lpstr>Lab:建置及加入Solution</vt:lpstr>
      <vt:lpstr>PowerPoint 簡報</vt:lpstr>
      <vt:lpstr>Lab:建立Library專案</vt:lpstr>
      <vt:lpstr>PowerPoint 簡報</vt:lpstr>
      <vt:lpstr>PowerPoint 簡報</vt:lpstr>
      <vt:lpstr>Lab:建置Library並且讓Console加入參考</vt:lpstr>
      <vt:lpstr>直至目前的專案結構</vt:lpstr>
      <vt:lpstr>Lab:使用Nuget將EPPlus.core加入專案</vt:lpstr>
      <vt:lpstr>Demo:  VSCode Nuget Extension</vt:lpstr>
      <vt:lpstr>Lab:新增Library POI 程式碼</vt:lpstr>
      <vt:lpstr>Lab:使用Nuget將EntityFramework加入專案</vt:lpstr>
      <vt:lpstr>小提醒</vt:lpstr>
      <vt:lpstr>Lab:資料庫</vt:lpstr>
      <vt:lpstr>Lab:DbContext</vt:lpstr>
      <vt:lpstr>Lab:EF Migrations</vt:lpstr>
      <vt:lpstr>PowerPoint 簡報</vt:lpstr>
      <vt:lpstr>PowerPoint 簡報</vt:lpstr>
      <vt:lpstr>分享踩雷</vt:lpstr>
      <vt:lpstr>Lab:建立資料</vt:lpstr>
      <vt:lpstr>Lab:EF+EPPlus</vt:lpstr>
      <vt:lpstr>PowerPoint 簡報</vt:lpstr>
      <vt:lpstr>Study4.TW</vt:lpstr>
      <vt:lpstr>特別感謝</vt:lpstr>
      <vt:lpstr>PowerPoint 簡報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alanliu</cp:lastModifiedBy>
  <cp:revision>131</cp:revision>
  <dcterms:modified xsi:type="dcterms:W3CDTF">2017-10-14T07:26:01Z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Ref">
    <vt:lpwstr>https://api.informationprotection.azure.com/api/72f988bf-86f1-41af-91ab-2d7cd011db47</vt:lpwstr>
  </property>
  <property fmtid="{D5CDD505-2E9C-101B-9397-08002B2CF9AE}" pid="6" name="MSIP_Label_f42aa342-8706-4288-bd11-ebb85995028c_Owner">
    <vt:lpwstr>bethma@microsoft.com</vt:lpwstr>
  </property>
  <property fmtid="{D5CDD505-2E9C-101B-9397-08002B2CF9AE}" pid="7" name="MSIP_Label_f42aa342-8706-4288-bd11-ebb85995028c_SetDate">
    <vt:lpwstr>2017-07-28T15:05:09.2926995-07:00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